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9" r:id="rId3"/>
    <p:sldId id="261" r:id="rId4"/>
    <p:sldId id="260" r:id="rId5"/>
    <p:sldId id="262" r:id="rId6"/>
    <p:sldId id="265" r:id="rId7"/>
    <p:sldId id="266" r:id="rId8"/>
    <p:sldId id="267" r:id="rId9"/>
    <p:sldId id="273" r:id="rId10"/>
    <p:sldId id="264" r:id="rId11"/>
    <p:sldId id="290" r:id="rId12"/>
    <p:sldId id="291" r:id="rId13"/>
    <p:sldId id="281" r:id="rId14"/>
    <p:sldId id="276" r:id="rId15"/>
    <p:sldId id="263" r:id="rId16"/>
    <p:sldId id="269" r:id="rId17"/>
    <p:sldId id="270" r:id="rId18"/>
    <p:sldId id="268" r:id="rId19"/>
    <p:sldId id="271" r:id="rId20"/>
    <p:sldId id="272" r:id="rId21"/>
    <p:sldId id="274" r:id="rId22"/>
    <p:sldId id="275" r:id="rId23"/>
    <p:sldId id="277" r:id="rId24"/>
    <p:sldId id="285" r:id="rId25"/>
    <p:sldId id="280" r:id="rId26"/>
    <p:sldId id="279" r:id="rId27"/>
    <p:sldId id="283" r:id="rId28"/>
    <p:sldId id="284" r:id="rId29"/>
    <p:sldId id="286" r:id="rId30"/>
    <p:sldId id="287" r:id="rId31"/>
    <p:sldId id="293" r:id="rId32"/>
    <p:sldId id="288" r:id="rId33"/>
    <p:sldId id="294" r:id="rId34"/>
    <p:sldId id="292" r:id="rId35"/>
  </p:sldIdLst>
  <p:sldSz cx="9144000" cy="5143500" type="screen16x9"/>
  <p:notesSz cx="6858000" cy="9144000"/>
  <p:embeddedFontLst>
    <p:embeddedFont>
      <p:font typeface="Montserrat Medium" panose="02020500000000000000" charset="0"/>
      <p:regular r:id="rId37"/>
      <p:bold r:id="rId38"/>
      <p:italic r:id="rId39"/>
      <p:boldItalic r:id="rId40"/>
    </p:embeddedFont>
    <p:embeddedFont>
      <p:font typeface="Nunito" panose="02020500000000000000" charset="0"/>
      <p:regular r:id="rId41"/>
      <p:bold r:id="rId42"/>
      <p:italic r:id="rId43"/>
      <p:boldItalic r:id="rId44"/>
    </p:embeddedFont>
    <p:embeddedFont>
      <p:font typeface="Montserrat" panose="02020500000000000000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Maven Pro" panose="02020500000000000000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4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8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3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779939"/>
            <a:ext cx="7030500" cy="275171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 Medium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  <a:defRPr sz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"/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■"/>
              <a:defRPr sz="16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  <a:defRPr sz="1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://commons.wikimedia.org/wiki/File:PSM_V39_D312_A_gilling_machine.jpg" TargetMode="External"/><Relationship Id="rId4" Type="http://schemas.openxmlformats.org/officeDocument/2006/relationships/image" Target="../media/image1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hyperlink" Target="http://commons.wikimedia.org/wiki/File:PSM_V39_D312_A_gilling_machine.jpg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1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commons.wikimedia.org/wiki/File:PSM_V39_D312_A_gilling_machine.jpg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biusmaximus.com/2013/07/05/an-independence-day-special-report-i-have-seen-the-new-america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condoit.wordpress.com/category/financial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6675838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Improving GP-UCB Algorithm by Harnessing Decomposed Feedback</a:t>
            </a:r>
            <a:br>
              <a:rPr lang="en-US" dirty="0"/>
            </a:br>
            <a:endParaRPr dirty="0"/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823999" y="3596300"/>
            <a:ext cx="6864969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Kai Wang</a:t>
            </a:r>
            <a:r>
              <a:rPr lang="en-US" dirty="0"/>
              <a:t>, Bryan Wilder, Sze-</a:t>
            </a:r>
            <a:r>
              <a:rPr lang="en-US" dirty="0" err="1"/>
              <a:t>chuan</a:t>
            </a:r>
            <a:r>
              <a:rPr lang="en-US" dirty="0"/>
              <a:t> Suen, Milind </a:t>
            </a:r>
            <a:r>
              <a:rPr lang="en-US" dirty="0" err="1"/>
              <a:t>Tambe</a:t>
            </a:r>
            <a:r>
              <a:rPr lang="en-US" dirty="0"/>
              <a:t>, </a:t>
            </a:r>
            <a:r>
              <a:rPr lang="en-US" dirty="0" err="1"/>
              <a:t>Bistra</a:t>
            </a:r>
            <a:r>
              <a:rPr lang="en-US" dirty="0"/>
              <a:t> </a:t>
            </a:r>
            <a:r>
              <a:rPr lang="en-US" dirty="0" err="1"/>
              <a:t>Dilkina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61E1-306D-4F95-B08D-28DB64D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No-regret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FB45167-919D-48AF-8695-F91457815A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Regret</a:t>
                </a:r>
              </a:p>
              <a:p>
                <a:pPr lvl="1"/>
                <a:r>
                  <a:rPr lang="en-US" dirty="0"/>
                  <a:t>Regret at iteration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Cumulative regret: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No-regret</a:t>
                </a:r>
              </a:p>
              <a:p>
                <a:pPr marL="14605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dirty="0"/>
                  <a:t> sublinear cumulative regret</a:t>
                </a:r>
              </a:p>
              <a:p>
                <a:pPr marL="14605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average regret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  <a:p>
                <a:pPr marL="14605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individual regret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14605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(global optimal)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FB45167-919D-48AF-8695-F91457815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5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31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C4F1-8020-48CA-B23B-A43C155D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9886" y="1548220"/>
                <a:ext cx="4922044" cy="1399030"/>
              </a:xfrm>
            </p:spPr>
            <p:txBody>
              <a:bodyPr/>
              <a:lstStyle/>
              <a:p>
                <a:r>
                  <a:rPr lang="en-US" dirty="0"/>
                  <a:t>Given an unknown smooth function </a:t>
                </a:r>
                <a:r>
                  <a:rPr lang="en-US" b="1" dirty="0"/>
                  <a:t>Goal</a:t>
                </a:r>
                <a:r>
                  <a:rPr lang="en-US" dirty="0"/>
                  <a:t>: find the optimal solution</a:t>
                </a:r>
              </a:p>
              <a:p>
                <a:r>
                  <a:rPr lang="en-US" b="1" dirty="0"/>
                  <a:t>Action</a:t>
                </a:r>
                <a:r>
                  <a:rPr lang="en-US" dirty="0"/>
                  <a:t>: try a feasible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observe its noisy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9886" y="1548220"/>
                <a:ext cx="4922044" cy="1399030"/>
              </a:xfrm>
              <a:blipFill>
                <a:blip r:embed="rId3"/>
                <a:stretch>
                  <a:fillRect b="-4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8B0C7BC6-16CF-4693-A938-80B25674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16860" y="2947250"/>
            <a:ext cx="1279730" cy="129197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28A1471-22E8-4089-B1FF-2F0C8AE1A7DC}"/>
              </a:ext>
            </a:extLst>
          </p:cNvPr>
          <p:cNvSpPr/>
          <p:nvPr/>
        </p:nvSpPr>
        <p:spPr>
          <a:xfrm rot="16200000">
            <a:off x="2410998" y="3418940"/>
            <a:ext cx="185737" cy="162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/>
              <p:nvPr/>
            </p:nvSpPr>
            <p:spPr>
              <a:xfrm>
                <a:off x="1302540" y="3346146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40" y="3346146"/>
                <a:ext cx="94548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/>
              <p:nvPr/>
            </p:nvSpPr>
            <p:spPr>
              <a:xfrm>
                <a:off x="4722577" y="3346144"/>
                <a:ext cx="972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77" y="3346144"/>
                <a:ext cx="972176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/>
              <p:nvPr/>
            </p:nvSpPr>
            <p:spPr>
              <a:xfrm>
                <a:off x="2190873" y="2985696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873" y="2985696"/>
                <a:ext cx="945482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0CD56C90-A8AD-4DD3-989C-72AC5233ED9E}"/>
              </a:ext>
            </a:extLst>
          </p:cNvPr>
          <p:cNvSpPr/>
          <p:nvPr/>
        </p:nvSpPr>
        <p:spPr>
          <a:xfrm rot="16200000">
            <a:off x="4316715" y="3418939"/>
            <a:ext cx="185737" cy="162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F6FE1EB-8C9A-4B9B-9B6E-E19723AFC8CC}"/>
                  </a:ext>
                </a:extLst>
              </p:cNvPr>
              <p:cNvSpPr/>
              <p:nvPr/>
            </p:nvSpPr>
            <p:spPr>
              <a:xfrm>
                <a:off x="5057763" y="1612656"/>
                <a:ext cx="704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F6FE1EB-8C9A-4B9B-9B6E-E19723AFC8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63" y="1612656"/>
                <a:ext cx="704167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28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C4F1-8020-48CA-B23B-A43C155D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9886" y="1548220"/>
                <a:ext cx="4922044" cy="1399030"/>
              </a:xfrm>
            </p:spPr>
            <p:txBody>
              <a:bodyPr/>
              <a:lstStyle/>
              <a:p>
                <a:r>
                  <a:rPr lang="en-US" dirty="0"/>
                  <a:t>Given an unknown smooth function </a:t>
                </a:r>
                <a:r>
                  <a:rPr lang="en-US" b="1" dirty="0"/>
                  <a:t>Goal</a:t>
                </a:r>
                <a:r>
                  <a:rPr lang="en-US" dirty="0"/>
                  <a:t>: find the optimal solution</a:t>
                </a:r>
              </a:p>
              <a:p>
                <a:r>
                  <a:rPr lang="en-US" b="1" dirty="0"/>
                  <a:t>Action</a:t>
                </a:r>
                <a:r>
                  <a:rPr lang="en-US" dirty="0"/>
                  <a:t>: try a feasible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observe its noisy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9886" y="1548220"/>
                <a:ext cx="4922044" cy="1399030"/>
              </a:xfrm>
              <a:blipFill>
                <a:blip r:embed="rId3"/>
                <a:stretch>
                  <a:fillRect b="-4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8B0C7BC6-16CF-4693-A938-80B256744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16860" y="2947250"/>
            <a:ext cx="1279730" cy="129197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28A1471-22E8-4089-B1FF-2F0C8AE1A7DC}"/>
              </a:ext>
            </a:extLst>
          </p:cNvPr>
          <p:cNvSpPr/>
          <p:nvPr/>
        </p:nvSpPr>
        <p:spPr>
          <a:xfrm rot="16200000">
            <a:off x="2410998" y="3418940"/>
            <a:ext cx="185737" cy="162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/>
              <p:nvPr/>
            </p:nvSpPr>
            <p:spPr>
              <a:xfrm>
                <a:off x="1302540" y="3346146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40" y="3346146"/>
                <a:ext cx="94548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/>
              <p:nvPr/>
            </p:nvSpPr>
            <p:spPr>
              <a:xfrm>
                <a:off x="4722577" y="3346144"/>
                <a:ext cx="972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577" y="3346144"/>
                <a:ext cx="972176" cy="307777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/>
              <p:nvPr/>
            </p:nvSpPr>
            <p:spPr>
              <a:xfrm>
                <a:off x="2190873" y="2985696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873" y="2985696"/>
                <a:ext cx="945482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22B596-3D58-4864-B1B0-A6BCA75433CA}"/>
                  </a:ext>
                </a:extLst>
              </p:cNvPr>
              <p:cNvSpPr/>
              <p:nvPr/>
            </p:nvSpPr>
            <p:spPr>
              <a:xfrm>
                <a:off x="4657370" y="3754356"/>
                <a:ext cx="1197187" cy="989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22B596-3D58-4864-B1B0-A6BCA7543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70" y="3754356"/>
                <a:ext cx="1197187" cy="989502"/>
              </a:xfrm>
              <a:prstGeom prst="rect">
                <a:avLst/>
              </a:prstGeom>
              <a:blipFill>
                <a:blip r:embed="rId9"/>
                <a:stretch>
                  <a:fillRect b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0CD56C90-A8AD-4DD3-989C-72AC5233ED9E}"/>
              </a:ext>
            </a:extLst>
          </p:cNvPr>
          <p:cNvSpPr/>
          <p:nvPr/>
        </p:nvSpPr>
        <p:spPr>
          <a:xfrm rot="16200000">
            <a:off x="4316715" y="3418939"/>
            <a:ext cx="185737" cy="1621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19DA1D-0BCD-4452-A1F9-A76F0203FD42}"/>
                  </a:ext>
                </a:extLst>
              </p:cNvPr>
              <p:cNvSpPr txBox="1"/>
              <p:nvPr/>
            </p:nvSpPr>
            <p:spPr>
              <a:xfrm>
                <a:off x="6462094" y="3916317"/>
                <a:ext cx="2235994" cy="32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19DA1D-0BCD-4452-A1F9-A76F0203F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94" y="3916317"/>
                <a:ext cx="2235994" cy="322909"/>
              </a:xfrm>
              <a:prstGeom prst="rect">
                <a:avLst/>
              </a:prstGeom>
              <a:blipFill>
                <a:blip r:embed="rId10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DEBB95-29B2-4A00-B26C-72C913085CA5}"/>
                  </a:ext>
                </a:extLst>
              </p:cNvPr>
              <p:cNvSpPr/>
              <p:nvPr/>
            </p:nvSpPr>
            <p:spPr>
              <a:xfrm>
                <a:off x="6014362" y="3592902"/>
                <a:ext cx="3129638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DEBB95-29B2-4A00-B26C-72C91308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362" y="3592902"/>
                <a:ext cx="3129638" cy="322909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6BFD17-F552-4E06-BC0B-D1FE32FD279E}"/>
                  </a:ext>
                </a:extLst>
              </p:cNvPr>
              <p:cNvSpPr/>
              <p:nvPr/>
            </p:nvSpPr>
            <p:spPr>
              <a:xfrm>
                <a:off x="5057762" y="1606213"/>
                <a:ext cx="3681521" cy="390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6BFD17-F552-4E06-BC0B-D1FE32FD2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62" y="1606213"/>
                <a:ext cx="3681521" cy="390556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Down 25">
            <a:extLst>
              <a:ext uri="{FF2B5EF4-FFF2-40B4-BE49-F238E27FC236}">
                <a16:creationId xmlns:a16="http://schemas.microsoft.com/office/drawing/2014/main" id="{A5015D37-CE38-46D2-8C6F-5ED8DC5C9E3D}"/>
              </a:ext>
            </a:extLst>
          </p:cNvPr>
          <p:cNvSpPr/>
          <p:nvPr/>
        </p:nvSpPr>
        <p:spPr>
          <a:xfrm rot="17581899">
            <a:off x="4304036" y="3895637"/>
            <a:ext cx="185737" cy="180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4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C4F1-8020-48CA-B23B-A43C155D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Flu Prevention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87531" y="1793214"/>
                <a:ext cx="7646769" cy="2751711"/>
              </a:xfrm>
            </p:spPr>
            <p:txBody>
              <a:bodyPr/>
              <a:lstStyle/>
              <a:p>
                <a:r>
                  <a:rPr lang="en-US" b="1" dirty="0"/>
                  <a:t>Flu prevention</a:t>
                </a:r>
                <a:r>
                  <a:rPr lang="en-US" dirty="0"/>
                  <a:t>: total infected population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yearly treatment policy.</a:t>
                </a:r>
              </a:p>
              <a:p>
                <a:r>
                  <a:rPr lang="en-US" b="1" dirty="0"/>
                  <a:t>Goal</a:t>
                </a:r>
                <a:r>
                  <a:rPr lang="en-US" dirty="0"/>
                  <a:t>: find the optimal solution</a:t>
                </a:r>
              </a:p>
              <a:p>
                <a:r>
                  <a:rPr lang="en-US" b="1" dirty="0"/>
                  <a:t>Action</a:t>
                </a:r>
                <a:r>
                  <a:rPr lang="en-US" dirty="0"/>
                  <a:t>: try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FF0000"/>
                    </a:solidFill>
                  </a:rPr>
                  <a:t>total infected population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the summation of the total infected population of each age group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7531" y="1793214"/>
                <a:ext cx="7646769" cy="2751711"/>
              </a:xfrm>
              <a:blipFill>
                <a:blip r:embed="rId2"/>
                <a:stretch>
                  <a:fillRect b="-19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69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7E25-43E8-4117-8948-EC545FD4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096168-61A4-4037-9AB8-9680BBFB34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55077" y="1779939"/>
                <a:ext cx="7640515" cy="2751711"/>
              </a:xfrm>
            </p:spPr>
            <p:txBody>
              <a:bodyPr/>
              <a:lstStyle/>
              <a:p>
                <a:r>
                  <a:rPr lang="en-US" dirty="0"/>
                  <a:t>Assume the target function is a composition of several components:</a:t>
                </a:r>
              </a:p>
              <a:p>
                <a:pPr lvl="1"/>
                <a:r>
                  <a:rPr lang="en-US" b="1" dirty="0"/>
                  <a:t>Linear decomposition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sup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are deterministic known functions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are unknown </a:t>
                </a:r>
                <a:r>
                  <a:rPr lang="en-US" dirty="0" err="1"/>
                  <a:t>subfunctions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dirty="0"/>
                  <a:t>General decomposition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an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We will use J=2 with simplest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≡1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as an example.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096168-61A4-4037-9AB8-9680BBFB34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55077" y="1779939"/>
                <a:ext cx="7640515" cy="2751711"/>
              </a:xfrm>
              <a:blipFill>
                <a:blip r:embed="rId2"/>
                <a:stretch>
                  <a:fillRect t="-1774" r="-1357" b="-6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1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9324-6112-477A-9174-1E4CF06B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11572-8DCF-4FCC-8C30-B6B979DDE817}"/>
              </a:ext>
            </a:extLst>
          </p:cNvPr>
          <p:cNvSpPr txBox="1"/>
          <p:nvPr/>
        </p:nvSpPr>
        <p:spPr>
          <a:xfrm>
            <a:off x="4294575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4DD03-BED8-4607-8349-87029B206FD7}"/>
              </a:ext>
            </a:extLst>
          </p:cNvPr>
          <p:cNvSpPr txBox="1"/>
          <p:nvPr/>
        </p:nvSpPr>
        <p:spPr>
          <a:xfrm>
            <a:off x="6306050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pic>
        <p:nvPicPr>
          <p:cNvPr id="13" name="Picture 12" descr="A close up of a person&#10;&#10;Description generated with high confidence">
            <a:extLst>
              <a:ext uri="{FF2B5EF4-FFF2-40B4-BE49-F238E27FC236}">
                <a16:creationId xmlns:a16="http://schemas.microsoft.com/office/drawing/2014/main" id="{9F05C1B1-F7F1-44B9-8914-B7D55833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6" y="2105758"/>
            <a:ext cx="3657600" cy="1828800"/>
          </a:xfrm>
          <a:prstGeom prst="rect">
            <a:avLst/>
          </a:prstGeom>
        </p:spPr>
      </p:pic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C8F9FF90-C263-442F-86B2-F331140F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63" y="1140084"/>
            <a:ext cx="3657600" cy="1828800"/>
          </a:xfrm>
          <a:prstGeom prst="rect">
            <a:avLst/>
          </a:prstGeom>
        </p:spPr>
      </p:pic>
      <p:pic>
        <p:nvPicPr>
          <p:cNvPr id="17" name="Picture 16" descr="A picture containing hanger, sky&#10;&#10;Description generated with high confidence">
            <a:extLst>
              <a:ext uri="{FF2B5EF4-FFF2-40B4-BE49-F238E27FC236}">
                <a16:creationId xmlns:a16="http://schemas.microsoft.com/office/drawing/2014/main" id="{5ECD431F-DAA3-476D-A97D-91B41091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50" y="3244386"/>
            <a:ext cx="36576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9F886-E6BF-44EA-86DA-A103CD876388}"/>
                  </a:ext>
                </a:extLst>
              </p:cNvPr>
              <p:cNvSpPr txBox="1"/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9F886-E6BF-44EA-86DA-A103CD876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62F74-E1A3-48F6-AD79-60A5194CB0F7}"/>
                  </a:ext>
                </a:extLst>
              </p:cNvPr>
              <p:cNvSpPr txBox="1"/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62F74-E1A3-48F6-AD79-60A5194CB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64210-E332-4E24-AC76-7CE6DE8BE85C}"/>
                  </a:ext>
                </a:extLst>
              </p:cNvPr>
              <p:cNvSpPr txBox="1"/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D64210-E332-4E24-AC76-7CE6DE8BE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13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9324-6112-477A-9174-1E4CF06B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11572-8DCF-4FCC-8C30-B6B979DDE817}"/>
              </a:ext>
            </a:extLst>
          </p:cNvPr>
          <p:cNvSpPr txBox="1"/>
          <p:nvPr/>
        </p:nvSpPr>
        <p:spPr>
          <a:xfrm>
            <a:off x="4294575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4DD03-BED8-4607-8349-87029B206FD7}"/>
              </a:ext>
            </a:extLst>
          </p:cNvPr>
          <p:cNvSpPr txBox="1"/>
          <p:nvPr/>
        </p:nvSpPr>
        <p:spPr>
          <a:xfrm>
            <a:off x="6306050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pic>
        <p:nvPicPr>
          <p:cNvPr id="4" name="Picture 3" descr="A picture containing kite, sky, map, hanger&#10;&#10;Description generated with high confidence">
            <a:extLst>
              <a:ext uri="{FF2B5EF4-FFF2-40B4-BE49-F238E27FC236}">
                <a16:creationId xmlns:a16="http://schemas.microsoft.com/office/drawing/2014/main" id="{ACADBFC2-3762-4A3D-A5B1-D6B42B24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099875"/>
            <a:ext cx="3657600" cy="1828800"/>
          </a:xfrm>
          <a:prstGeom prst="rect">
            <a:avLst/>
          </a:prstGeom>
        </p:spPr>
      </p:pic>
      <p:pic>
        <p:nvPicPr>
          <p:cNvPr id="7" name="Picture 6" descr="A picture containing kite, flying, map&#10;&#10;Description generated with very high confidence">
            <a:extLst>
              <a:ext uri="{FF2B5EF4-FFF2-40B4-BE49-F238E27FC236}">
                <a16:creationId xmlns:a16="http://schemas.microsoft.com/office/drawing/2014/main" id="{A71EC8A4-EE17-433A-8A0F-EB11202E0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1143000"/>
            <a:ext cx="3657600" cy="1828800"/>
          </a:xfrm>
          <a:prstGeom prst="rect">
            <a:avLst/>
          </a:prstGeom>
        </p:spPr>
      </p:pic>
      <p:pic>
        <p:nvPicPr>
          <p:cNvPr id="9" name="Picture 8" descr="A picture containing kite, sky, flying, hanger&#10;&#10;Description generated with very high confidence">
            <a:extLst>
              <a:ext uri="{FF2B5EF4-FFF2-40B4-BE49-F238E27FC236}">
                <a16:creationId xmlns:a16="http://schemas.microsoft.com/office/drawing/2014/main" id="{84CB7CC5-14A8-4538-AD84-7DDA0DCA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50" y="3246120"/>
            <a:ext cx="36576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94D61-82C1-464C-9C7C-286A581945D1}"/>
                  </a:ext>
                </a:extLst>
              </p:cNvPr>
              <p:cNvSpPr txBox="1"/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94D61-82C1-464C-9C7C-286A5819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BCD05-63E8-4E0B-8465-A862DDB967E5}"/>
                  </a:ext>
                </a:extLst>
              </p:cNvPr>
              <p:cNvSpPr txBox="1"/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2BCD05-63E8-4E0B-8465-A862DDB9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49051F-D4B8-40CB-80C1-08A17946EE94}"/>
                  </a:ext>
                </a:extLst>
              </p:cNvPr>
              <p:cNvSpPr txBox="1"/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49051F-D4B8-40CB-80C1-08A17946E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1611572-8DCF-4FCC-8C30-B6B979DDE817}"/>
              </a:ext>
            </a:extLst>
          </p:cNvPr>
          <p:cNvSpPr txBox="1"/>
          <p:nvPr/>
        </p:nvSpPr>
        <p:spPr>
          <a:xfrm>
            <a:off x="4294575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4DD03-BED8-4607-8349-87029B206FD7}"/>
              </a:ext>
            </a:extLst>
          </p:cNvPr>
          <p:cNvSpPr txBox="1"/>
          <p:nvPr/>
        </p:nvSpPr>
        <p:spPr>
          <a:xfrm>
            <a:off x="6306050" y="2829636"/>
            <a:ext cx="5244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pic>
        <p:nvPicPr>
          <p:cNvPr id="4" name="Picture 3" descr="A picture containing kite, sky, map, hanger&#10;&#10;Description generated with high confidence">
            <a:extLst>
              <a:ext uri="{FF2B5EF4-FFF2-40B4-BE49-F238E27FC236}">
                <a16:creationId xmlns:a16="http://schemas.microsoft.com/office/drawing/2014/main" id="{ACADBFC2-3762-4A3D-A5B1-D6B42B24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2099875"/>
            <a:ext cx="3657600" cy="1828800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864B88E-56A2-4256-AA05-8CB9617A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1143000"/>
            <a:ext cx="3657600" cy="1828800"/>
          </a:xfrm>
          <a:prstGeom prst="rect">
            <a:avLst/>
          </a:prstGeom>
        </p:spPr>
      </p:pic>
      <p:pic>
        <p:nvPicPr>
          <p:cNvPr id="10" name="Picture 9" descr="A close up of a person&#10;&#10;Description generated with high confidence">
            <a:extLst>
              <a:ext uri="{FF2B5EF4-FFF2-40B4-BE49-F238E27FC236}">
                <a16:creationId xmlns:a16="http://schemas.microsoft.com/office/drawing/2014/main" id="{FE3AC8FC-1F6C-4884-97FB-47F626DF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88" y="3246120"/>
            <a:ext cx="3657600" cy="1828800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6F97DAC-FEB3-4374-885D-80F2D99C8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" y="2103120"/>
            <a:ext cx="36576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19FF9A-5808-4666-9897-D36AE02EAC7D}"/>
                  </a:ext>
                </a:extLst>
              </p:cNvPr>
              <p:cNvSpPr txBox="1"/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19FF9A-5808-4666-9897-D36AE02EA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" y="2105758"/>
                <a:ext cx="122158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706E40-0F10-4C39-8433-5F73CD9C04C4}"/>
                  </a:ext>
                </a:extLst>
              </p:cNvPr>
              <p:cNvSpPr txBox="1"/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706E40-0F10-4C39-8433-5F73CD9C0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1140084"/>
                <a:ext cx="122158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F4802E-9D9E-46F0-9FA4-D03E494696BB}"/>
                  </a:ext>
                </a:extLst>
              </p:cNvPr>
              <p:cNvSpPr txBox="1"/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F4802E-9D9E-46F0-9FA4-D03E49469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16" y="3244051"/>
                <a:ext cx="1221582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7129324-6112-477A-9174-1E4CF06B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 Regression</a:t>
            </a:r>
          </a:p>
        </p:txBody>
      </p:sp>
    </p:spTree>
    <p:extLst>
      <p:ext uri="{BB962C8B-B14F-4D97-AF65-F5344CB8AC3E}">
        <p14:creationId xmlns:p14="http://schemas.microsoft.com/office/powerpoint/2010/main" val="83728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1F53-3AF1-4274-8256-1567E811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 Regression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63CA951-1E61-47EF-9BB9-E1CD8666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3246120"/>
            <a:ext cx="3657600" cy="1828800"/>
          </a:xfrm>
          <a:prstGeom prst="rect">
            <a:avLst/>
          </a:prstGeom>
        </p:spPr>
      </p:pic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1A271A51-0AFE-4105-9582-99AA156F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" y="1270489"/>
            <a:ext cx="3657600" cy="1828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0DBDC54-FC0D-4E92-A129-8D152E491957}"/>
              </a:ext>
            </a:extLst>
          </p:cNvPr>
          <p:cNvSpPr/>
          <p:nvPr/>
        </p:nvSpPr>
        <p:spPr>
          <a:xfrm>
            <a:off x="4158762" y="2916849"/>
            <a:ext cx="483576" cy="364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202EA52C-CAE9-47AA-8E2A-09162B03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050" y="2184889"/>
            <a:ext cx="365759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9957-C3C6-4E63-91B7-27AB0B26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CC87-7066-4C8F-BFDB-3E10B279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415921"/>
            <a:ext cx="7030500" cy="2751711"/>
          </a:xfrm>
        </p:spPr>
        <p:txBody>
          <a:bodyPr/>
          <a:lstStyle/>
          <a:p>
            <a:r>
              <a:rPr lang="en-US" b="1" dirty="0"/>
              <a:t>Theorem: </a:t>
            </a:r>
            <a:r>
              <a:rPr lang="en-US" dirty="0"/>
              <a:t>the uncertainty (variance) returned by decomposed GP regression is no greater than the uncertainty returned by GP regression.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77F725EB-51FA-493A-84D2-973E60D99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08" y="2575037"/>
            <a:ext cx="4307680" cy="21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7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5C4F1-8020-48CA-B23B-A43C155D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00100" y="1779939"/>
                <a:ext cx="5629035" cy="2751711"/>
              </a:xfrm>
            </p:spPr>
            <p:txBody>
              <a:bodyPr/>
              <a:lstStyle/>
              <a:p>
                <a:r>
                  <a:rPr lang="en-US" dirty="0"/>
                  <a:t>Given an unknown smooth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find the optimal solution</a:t>
                </a:r>
              </a:p>
              <a:p>
                <a:r>
                  <a:rPr lang="en-US" b="1" dirty="0"/>
                  <a:t>Action</a:t>
                </a:r>
                <a:r>
                  <a:rPr lang="en-US" dirty="0"/>
                  <a:t>: try a feasible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observe its noisy outcome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History up to iteration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19C9F7-F401-4819-A7CF-FB3F0D7177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00100" y="1779939"/>
                <a:ext cx="5629035" cy="27517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8B0C7BC6-16CF-4693-A938-80B25674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87274" y="1855966"/>
            <a:ext cx="2105851" cy="212600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28A1471-22E8-4089-B1FF-2F0C8AE1A7DC}"/>
              </a:ext>
            </a:extLst>
          </p:cNvPr>
          <p:cNvSpPr/>
          <p:nvPr/>
        </p:nvSpPr>
        <p:spPr>
          <a:xfrm>
            <a:off x="7466429" y="1567896"/>
            <a:ext cx="373770" cy="25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/>
              <p:nvPr/>
            </p:nvSpPr>
            <p:spPr>
              <a:xfrm>
                <a:off x="7180572" y="1175819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D2ABB1-E972-4DF5-B7C5-2B5CFDFA6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572" y="1175819"/>
                <a:ext cx="94548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/>
              <p:nvPr/>
            </p:nvSpPr>
            <p:spPr>
              <a:xfrm>
                <a:off x="7167225" y="4384905"/>
                <a:ext cx="972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10374A-E467-4FC8-8130-C9AD6DF9A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225" y="4384905"/>
                <a:ext cx="972176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6A7587D7-1C7A-4190-AE4B-F07AC4D26457}"/>
              </a:ext>
            </a:extLst>
          </p:cNvPr>
          <p:cNvSpPr/>
          <p:nvPr/>
        </p:nvSpPr>
        <p:spPr>
          <a:xfrm>
            <a:off x="7466428" y="4104761"/>
            <a:ext cx="373770" cy="25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/>
              <p:nvPr/>
            </p:nvSpPr>
            <p:spPr>
              <a:xfrm>
                <a:off x="6146345" y="2707928"/>
                <a:ext cx="9454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ACD76B-13FC-40C3-BD2B-C22257F51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345" y="2707928"/>
                <a:ext cx="945482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2EC4B4B-88A6-45F1-A8D1-2F407A81EEA3}"/>
              </a:ext>
            </a:extLst>
          </p:cNvPr>
          <p:cNvSpPr txBox="1"/>
          <p:nvPr/>
        </p:nvSpPr>
        <p:spPr>
          <a:xfrm>
            <a:off x="3281729" y="3797303"/>
            <a:ext cx="100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641F1A-ADB6-4D51-B57C-168D62343261}"/>
                  </a:ext>
                </a:extLst>
              </p:cNvPr>
              <p:cNvSpPr txBox="1"/>
              <p:nvPr/>
            </p:nvSpPr>
            <p:spPr>
              <a:xfrm>
                <a:off x="6939469" y="1169447"/>
                <a:ext cx="14381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641F1A-ADB6-4D51-B57C-168D62343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69" y="1169447"/>
                <a:ext cx="14381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E9BF1E-3DD5-4AFD-BD0D-35DE190C661B}"/>
                  </a:ext>
                </a:extLst>
              </p:cNvPr>
              <p:cNvSpPr txBox="1"/>
              <p:nvPr/>
            </p:nvSpPr>
            <p:spPr>
              <a:xfrm>
                <a:off x="6957349" y="4456230"/>
                <a:ext cx="1391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E9BF1E-3DD5-4AFD-BD0D-35DE190C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349" y="4456230"/>
                <a:ext cx="1391928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1A9942-3716-49AE-9932-810BBA26480C}"/>
              </a:ext>
            </a:extLst>
          </p:cNvPr>
          <p:cNvSpPr txBox="1"/>
          <p:nvPr/>
        </p:nvSpPr>
        <p:spPr>
          <a:xfrm>
            <a:off x="2141110" y="4160160"/>
            <a:ext cx="386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Gaussian Process Regression!!</a:t>
            </a:r>
          </a:p>
        </p:txBody>
      </p:sp>
    </p:spTree>
    <p:extLst>
      <p:ext uri="{BB962C8B-B14F-4D97-AF65-F5344CB8AC3E}">
        <p14:creationId xmlns:p14="http://schemas.microsoft.com/office/powerpoint/2010/main" val="97621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7" grpId="1"/>
      <p:bldP spid="8" grpId="0"/>
      <p:bldP spid="8" grpId="1"/>
      <p:bldP spid="9" grpId="0" animBg="1"/>
      <p:bldP spid="11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1A11-BF7E-48AC-837F-8EEBB7F7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GP-UCB algorithm?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F4356-D0C1-4055-B23F-045868745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apply this new regression to GP-UCB algorithm?</a:t>
            </a:r>
          </a:p>
        </p:txBody>
      </p:sp>
    </p:spTree>
    <p:extLst>
      <p:ext uri="{BB962C8B-B14F-4D97-AF65-F5344CB8AC3E}">
        <p14:creationId xmlns:p14="http://schemas.microsoft.com/office/powerpoint/2010/main" val="352975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6B9E-2FE8-42C5-8D9A-4BCBF2A6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GP-UCB (D-GPUCB)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7988118-7259-4DCB-A177-58E24C3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7" y="1258958"/>
            <a:ext cx="3657600" cy="1828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BF450A-DDC1-4A5A-A2A3-E57A53B7B8BC}"/>
              </a:ext>
            </a:extLst>
          </p:cNvPr>
          <p:cNvCxnSpPr>
            <a:cxnSpLocks/>
          </p:cNvCxnSpPr>
          <p:nvPr/>
        </p:nvCxnSpPr>
        <p:spPr>
          <a:xfrm>
            <a:off x="1204547" y="1258958"/>
            <a:ext cx="0" cy="372019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7F1036-5845-407C-9811-4B492C3F8CB7}"/>
              </a:ext>
            </a:extLst>
          </p:cNvPr>
          <p:cNvSpPr/>
          <p:nvPr/>
        </p:nvSpPr>
        <p:spPr>
          <a:xfrm>
            <a:off x="4077548" y="1960688"/>
            <a:ext cx="564791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AAEB3CDB-9BDB-4ABE-BCEE-3C7D9A69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30" y="1258958"/>
            <a:ext cx="3657600" cy="1828800"/>
          </a:xfrm>
          <a:prstGeom prst="rect">
            <a:avLst/>
          </a:prstGeom>
        </p:spPr>
      </p:pic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B3E3F16-A6FE-413F-B36A-79975237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7" y="3166989"/>
            <a:ext cx="3657600" cy="18288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C1345B-0AD6-4A56-A7CE-5343B5D3B493}"/>
              </a:ext>
            </a:extLst>
          </p:cNvPr>
          <p:cNvCxnSpPr>
            <a:cxnSpLocks/>
          </p:cNvCxnSpPr>
          <p:nvPr/>
        </p:nvCxnSpPr>
        <p:spPr>
          <a:xfrm>
            <a:off x="3805389" y="2980979"/>
            <a:ext cx="0" cy="372019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5E2D7F-C221-4B4C-A52B-29BF047D81F5}"/>
              </a:ext>
            </a:extLst>
          </p:cNvPr>
          <p:cNvSpPr/>
          <p:nvPr/>
        </p:nvSpPr>
        <p:spPr>
          <a:xfrm>
            <a:off x="4077547" y="3865977"/>
            <a:ext cx="564791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3FF7A78-5CF1-45A7-B975-8775A308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330" y="3166989"/>
            <a:ext cx="3657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A1F-0BD0-46F5-B367-22257FC4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Decomposed GP-UCB (D-GPUCB)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31ABAD-37BA-43EE-8891-E205910AA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7" y="1878337"/>
            <a:ext cx="6348046" cy="333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FAA7-3B7A-451F-B270-957B0502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No-regret Property of D-GPUCB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C6BD8C-6C8E-410D-88F7-EB54E72F4C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also prove the no-regret property with a slightly different regret bound: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an upper bound on the information gain of the given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C6BD8C-6C8E-410D-88F7-EB54E72F4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8791-40C9-4C07-81F7-30AE8813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Qualitatively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C4B7E-55AD-41D4-938D-5AE2E42A2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each iteration, we get a slightly better regression. Therefore, in the end we should be able to see a better convergent rate.</a:t>
            </a:r>
          </a:p>
        </p:txBody>
      </p:sp>
    </p:spTree>
    <p:extLst>
      <p:ext uri="{BB962C8B-B14F-4D97-AF65-F5344CB8AC3E}">
        <p14:creationId xmlns:p14="http://schemas.microsoft.com/office/powerpoint/2010/main" val="17296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A0B6-6F1E-40FC-B6DC-E760576E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Quantitively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2752E4-65FE-436E-98BB-96FC9A0FEA7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linear decomposition case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), the entire kernel can be written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implies the GP-UCB algorithm can still work with the composed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2752E4-65FE-436E-98BB-96FC9A0FE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2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FAA7-3B7A-451F-B270-957B0502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Quantitively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C6BD8C-6C8E-410D-88F7-EB54E72F4C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D-GPUCB regret bound: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is an upper bound on the information gain of the given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GP-UCB regret bound: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𝒆𝒏𝒕𝒊𝒓𝒆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CC6BD8C-6C8E-410D-88F7-EB54E72F4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74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0307-5E41-498B-9D39-399B7CF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Comparison: Quantitively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D9AB55-230A-4FD3-823B-F2942093D7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dirty="0"/>
                  <a:t> is the upper bound on the information gain of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𝒆𝒏𝒕𝒊𝒓𝒆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US" dirty="0"/>
                  <a:t> is the upper bound on the information gain of composed kernel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Very hard to get an upper bound on a composed kernel. There are only some literature on certain types of kernel, but not a composed one.</a:t>
                </a:r>
              </a:p>
              <a:p>
                <a:pPr marL="14605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2D9AB55-230A-4FD3-823B-F2942093D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82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0165-51B4-44EE-B433-D2446270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of D-GPUCB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6316161-628E-4A06-92F8-E558684B28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086102"/>
              </p:ext>
            </p:extLst>
          </p:nvPr>
        </p:nvGraphicFramePr>
        <p:xfrm>
          <a:off x="649122" y="1572579"/>
          <a:ext cx="3657600" cy="222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Acrobat Document" r:id="rId4" imgW="9600904" imgH="5829102" progId="AcroExch.Document.DC">
                  <p:embed/>
                </p:oleObj>
              </mc:Choice>
              <mc:Fallback>
                <p:oleObj name="Acrobat Document" r:id="rId4" imgW="9600904" imgH="58291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9122" y="1572579"/>
                        <a:ext cx="3657600" cy="2220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92CEAA-7B0C-4889-A480-C9D6AE98A84B}"/>
              </a:ext>
            </a:extLst>
          </p:cNvPr>
          <p:cNvSpPr txBox="1"/>
          <p:nvPr/>
        </p:nvSpPr>
        <p:spPr>
          <a:xfrm>
            <a:off x="1454293" y="3767561"/>
            <a:ext cx="285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function with square exponential kernel and J=10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1E487CF-65CA-4295-AD6A-AFF082FE6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76154"/>
              </p:ext>
            </p:extLst>
          </p:nvPr>
        </p:nvGraphicFramePr>
        <p:xfrm>
          <a:off x="4572000" y="1597875"/>
          <a:ext cx="3657600" cy="2220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Acrobat Document" r:id="rId6" imgW="9600904" imgH="5829102" progId="AcroExch.Document.DC">
                  <p:embed/>
                </p:oleObj>
              </mc:Choice>
              <mc:Fallback>
                <p:oleObj name="Acrobat Document" r:id="rId6" imgW="9600904" imgH="58291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1597875"/>
                        <a:ext cx="3657600" cy="2220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EDCE54-0FBF-4F09-9008-9CD8757F2A63}"/>
              </a:ext>
            </a:extLst>
          </p:cNvPr>
          <p:cNvSpPr txBox="1"/>
          <p:nvPr/>
        </p:nvSpPr>
        <p:spPr>
          <a:xfrm>
            <a:off x="5166571" y="3767561"/>
            <a:ext cx="2852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 prevention using SIR model with real data and J=5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DC0CB-FD0A-49DE-909A-F231F5D72691}"/>
              </a:ext>
            </a:extLst>
          </p:cNvPr>
          <p:cNvSpPr txBox="1"/>
          <p:nvPr/>
        </p:nvSpPr>
        <p:spPr>
          <a:xfrm>
            <a:off x="806207" y="4339927"/>
            <a:ext cx="7531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cumulative regret on D-GPUCB, GPUCB, and two heuristic methods EI, MPI.</a:t>
            </a:r>
          </a:p>
        </p:txBody>
      </p:sp>
    </p:spTree>
    <p:extLst>
      <p:ext uri="{BB962C8B-B14F-4D97-AF65-F5344CB8AC3E}">
        <p14:creationId xmlns:p14="http://schemas.microsoft.com/office/powerpoint/2010/main" val="300104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7923-1BF9-4C66-BFED-A8D4E8A4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Experimental Results of Decomposed GP Regression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C39AC6E-48F7-4679-BA2D-8E5F19B02E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74640" y="1828799"/>
          <a:ext cx="3657600" cy="222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Acrobat Document" r:id="rId3" imgW="9600904" imgH="5829102" progId="AcroExch.Document.DC">
                  <p:embed/>
                </p:oleObj>
              </mc:Choice>
              <mc:Fallback>
                <p:oleObj name="Acrobat Document" r:id="rId3" imgW="9600904" imgH="5829102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C39AC6E-48F7-4679-BA2D-8E5F19B02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4640" y="1828799"/>
                        <a:ext cx="3657600" cy="2220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73EB91-08E1-48CC-B841-BA23F32E1FCE}"/>
              </a:ext>
            </a:extLst>
          </p:cNvPr>
          <p:cNvSpPr txBox="1"/>
          <p:nvPr/>
        </p:nvSpPr>
        <p:spPr>
          <a:xfrm>
            <a:off x="830638" y="4391036"/>
            <a:ext cx="7482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improvement (%) in terms of root-mean-square error (RMSE) to the target function.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62E727-D777-46AC-8C2B-B1CD88E129F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0622" y="1828799"/>
          <a:ext cx="3657600" cy="2220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Acrobat Document" r:id="rId5" imgW="9600904" imgH="5829102" progId="AcroExch.Document.DC">
                  <p:embed/>
                </p:oleObj>
              </mc:Choice>
              <mc:Fallback>
                <p:oleObj name="Acrobat Document" r:id="rId5" imgW="9600904" imgH="5829102" progId="AcroExch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E62E727-D777-46AC-8C2B-B1CD88E12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622" y="1828799"/>
                        <a:ext cx="3657600" cy="22202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844F25A-75DE-4AC7-865B-CD7C1B1CE8FE}"/>
              </a:ext>
            </a:extLst>
          </p:cNvPr>
          <p:cNvSpPr txBox="1"/>
          <p:nvPr/>
        </p:nvSpPr>
        <p:spPr>
          <a:xfrm>
            <a:off x="1413822" y="3912279"/>
            <a:ext cx="2376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Square exponential kernel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F3937-1D67-4A28-B1D8-F6552EECD632}"/>
              </a:ext>
            </a:extLst>
          </p:cNvPr>
          <p:cNvSpPr txBox="1"/>
          <p:nvPr/>
        </p:nvSpPr>
        <p:spPr>
          <a:xfrm>
            <a:off x="5684512" y="3912279"/>
            <a:ext cx="1323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Matern</a:t>
            </a:r>
            <a:r>
              <a:rPr lang="en-US" dirty="0"/>
              <a:t> kernel</a:t>
            </a:r>
          </a:p>
        </p:txBody>
      </p:sp>
    </p:spTree>
    <p:extLst>
      <p:ext uri="{BB962C8B-B14F-4D97-AF65-F5344CB8AC3E}">
        <p14:creationId xmlns:p14="http://schemas.microsoft.com/office/powerpoint/2010/main" val="126971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4C3A-E097-44A6-889A-131A65BE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AB1578-24F3-42C9-BC1F-A50D43CA73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Smoothness condition: kernel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sz="2000" dirty="0"/>
                  <a:t>Assumption: target function is an outcome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:endParaRPr lang="en-US" sz="2000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Posterior belief: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5AB1578-24F3-42C9-BC1F-A50D43CA7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883C759-E3FD-4078-844A-8B3089DB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14" y="2670943"/>
            <a:ext cx="3682371" cy="9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4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7160-1542-42E8-91AA-153DFE873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D01B-F2C0-492F-BA05-459FF9DD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779940"/>
            <a:ext cx="8451056" cy="2034824"/>
          </a:xfrm>
        </p:spPr>
        <p:txBody>
          <a:bodyPr/>
          <a:lstStyle/>
          <a:p>
            <a:r>
              <a:rPr lang="en-US" dirty="0"/>
              <a:t>Decomposed GP regression outperforms GP regression.</a:t>
            </a:r>
          </a:p>
          <a:p>
            <a:endParaRPr lang="en-US" dirty="0"/>
          </a:p>
          <a:p>
            <a:r>
              <a:rPr lang="en-US" dirty="0"/>
              <a:t>D-GPUCB also achieves no-regret property.</a:t>
            </a:r>
          </a:p>
          <a:p>
            <a:endParaRPr lang="en-US" dirty="0"/>
          </a:p>
          <a:p>
            <a:r>
              <a:rPr lang="en-US" dirty="0"/>
              <a:t>D-GPUCB outperforms GP-UCB in both synthetic and real data empirically.</a:t>
            </a:r>
          </a:p>
          <a:p>
            <a:endParaRPr lang="en-US" dirty="0"/>
          </a:p>
          <a:p>
            <a:r>
              <a:rPr lang="en-US" dirty="0"/>
              <a:t>D-GPUCB also works in the general decomposition case (not covered here) and achieves no-regret property under certain condition.</a:t>
            </a:r>
          </a:p>
        </p:txBody>
      </p:sp>
    </p:spTree>
    <p:extLst>
      <p:ext uri="{BB962C8B-B14F-4D97-AF65-F5344CB8AC3E}">
        <p14:creationId xmlns:p14="http://schemas.microsoft.com/office/powerpoint/2010/main" val="3631868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20C51-FC67-4268-886B-F52242B3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4C65C6-A627-4924-8A2E-7D494EC5425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GP regression is really slow.</a:t>
                </a:r>
              </a:p>
              <a:p>
                <a:pPr lvl="1"/>
                <a:r>
                  <a:rPr lang="en-US" dirty="0"/>
                  <a:t>Matrix inverse, sparse GP regression…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Huge amount of local minimums…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4C65C6-A627-4924-8A2E-7D494EC54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8B440BA-7C6B-46D8-8E95-E2E7F9AA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01" y="3219171"/>
            <a:ext cx="3603450" cy="18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88AB-E538-4E74-8FAD-5B6011AB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7920A-6BA0-4568-8E81-11E574F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369" y="1779939"/>
            <a:ext cx="7669931" cy="2751711"/>
          </a:xfrm>
        </p:spPr>
        <p:txBody>
          <a:bodyPr/>
          <a:lstStyle/>
          <a:p>
            <a:r>
              <a:rPr lang="en-US" dirty="0"/>
              <a:t>Decomposed GP regression can be applied to most of the Bayesian optimization problem, including expected improvement (EI) and most probable improvement (MPI).</a:t>
            </a:r>
          </a:p>
          <a:p>
            <a:endParaRPr lang="en-US" dirty="0"/>
          </a:p>
          <a:p>
            <a:r>
              <a:rPr lang="en-US" dirty="0"/>
              <a:t>How about methods other than GP?</a:t>
            </a:r>
          </a:p>
          <a:p>
            <a:endParaRPr lang="en-US" dirty="0"/>
          </a:p>
          <a:p>
            <a:r>
              <a:rPr lang="en-US" dirty="0"/>
              <a:t>Unknown kernel in reproducing kernel Hilbert space (RKHS): Srinivas et. al. proved a regret bound in this case, although the bound is usually too pessimistic.</a:t>
            </a:r>
          </a:p>
        </p:txBody>
      </p:sp>
    </p:spTree>
    <p:extLst>
      <p:ext uri="{BB962C8B-B14F-4D97-AF65-F5344CB8AC3E}">
        <p14:creationId xmlns:p14="http://schemas.microsoft.com/office/powerpoint/2010/main" val="474125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880C-CE72-4ABE-852A-CD95B3DE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Crazy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C6ED4-D179-4E6B-A5F7-535CFCFC5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composition of GP outcomes is still a GP outcome</a:t>
            </a:r>
          </a:p>
          <a:p>
            <a:r>
              <a:rPr lang="en-US" dirty="0"/>
              <a:t>General composition of GP outcomes is not a GP outcome</a:t>
            </a:r>
          </a:p>
          <a:p>
            <a:r>
              <a:rPr lang="en-US" dirty="0"/>
              <a:t>But D-GPUCB still works under general composition…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C7127-ABB8-4401-B337-F56F6801DB4E}"/>
              </a:ext>
            </a:extLst>
          </p:cNvPr>
          <p:cNvSpPr txBox="1"/>
          <p:nvPr/>
        </p:nvSpPr>
        <p:spPr>
          <a:xfrm>
            <a:off x="1374938" y="3089368"/>
            <a:ext cx="9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GP-UCB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ACD86-88C0-4262-BC8D-9872C4310B88}"/>
              </a:ext>
            </a:extLst>
          </p:cNvPr>
          <p:cNvSpPr txBox="1"/>
          <p:nvPr/>
        </p:nvSpPr>
        <p:spPr>
          <a:xfrm>
            <a:off x="5598754" y="3089368"/>
            <a:ext cx="1215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D-GPUCB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A1A84B-D531-479E-913B-F456DA87C1AF}"/>
              </a:ext>
            </a:extLst>
          </p:cNvPr>
          <p:cNvSpPr/>
          <p:nvPr/>
        </p:nvSpPr>
        <p:spPr>
          <a:xfrm>
            <a:off x="1259276" y="3433854"/>
            <a:ext cx="2140218" cy="13682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FA9DFD-BEEA-41BC-940D-4A98572CF441}"/>
                  </a:ext>
                </a:extLst>
              </p:cNvPr>
              <p:cNvSpPr txBox="1"/>
              <p:nvPr/>
            </p:nvSpPr>
            <p:spPr>
              <a:xfrm>
                <a:off x="1675852" y="3664274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FA9DFD-BEEA-41BC-940D-4A98572CF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852" y="3664274"/>
                <a:ext cx="176309" cy="215444"/>
              </a:xfrm>
              <a:prstGeom prst="rect">
                <a:avLst/>
              </a:prstGeom>
              <a:blipFill>
                <a:blip r:embed="rId2"/>
                <a:stretch>
                  <a:fillRect l="-41379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896252-51EE-4214-841D-52112027283E}"/>
                  </a:ext>
                </a:extLst>
              </p:cNvPr>
              <p:cNvSpPr txBox="1"/>
              <p:nvPr/>
            </p:nvSpPr>
            <p:spPr>
              <a:xfrm>
                <a:off x="2047904" y="3556552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896252-51EE-4214-841D-52112027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04" y="3556552"/>
                <a:ext cx="176309" cy="215444"/>
              </a:xfrm>
              <a:prstGeom prst="rect">
                <a:avLst/>
              </a:prstGeom>
              <a:blipFill>
                <a:blip r:embed="rId3"/>
                <a:stretch>
                  <a:fillRect l="-41379" r="-103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053DD-22B9-418B-8FC2-35F3883FB500}"/>
                  </a:ext>
                </a:extLst>
              </p:cNvPr>
              <p:cNvSpPr txBox="1"/>
              <p:nvPr/>
            </p:nvSpPr>
            <p:spPr>
              <a:xfrm>
                <a:off x="2419956" y="3664274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9053DD-22B9-418B-8FC2-35F3883FB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956" y="3664274"/>
                <a:ext cx="176309" cy="215444"/>
              </a:xfrm>
              <a:prstGeom prst="rect">
                <a:avLst/>
              </a:prstGeom>
              <a:blipFill>
                <a:blip r:embed="rId4"/>
                <a:stretch>
                  <a:fillRect l="-41379" r="-10345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15B2AF-22E5-4585-98A8-0A4E7A04B9C6}"/>
                  </a:ext>
                </a:extLst>
              </p:cNvPr>
              <p:cNvSpPr txBox="1"/>
              <p:nvPr/>
            </p:nvSpPr>
            <p:spPr>
              <a:xfrm>
                <a:off x="1602048" y="4061782"/>
                <a:ext cx="6977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15B2AF-22E5-4585-98A8-0A4E7A04B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48" y="4061782"/>
                <a:ext cx="697769" cy="215444"/>
              </a:xfrm>
              <a:prstGeom prst="rect">
                <a:avLst/>
              </a:prstGeom>
              <a:blipFill>
                <a:blip r:embed="rId5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45471B-00CA-4385-9239-5B20295DE5DF}"/>
                  </a:ext>
                </a:extLst>
              </p:cNvPr>
              <p:cNvSpPr txBox="1"/>
              <p:nvPr/>
            </p:nvSpPr>
            <p:spPr>
              <a:xfrm>
                <a:off x="2047904" y="4304737"/>
                <a:ext cx="6977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45471B-00CA-4385-9239-5B20295D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904" y="4304737"/>
                <a:ext cx="697769" cy="215444"/>
              </a:xfrm>
              <a:prstGeom prst="rect">
                <a:avLst/>
              </a:prstGeom>
              <a:blipFill>
                <a:blip r:embed="rId6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02CF6DD-74F8-4A36-ABF7-06018466FF58}"/>
              </a:ext>
            </a:extLst>
          </p:cNvPr>
          <p:cNvSpPr/>
          <p:nvPr/>
        </p:nvSpPr>
        <p:spPr>
          <a:xfrm>
            <a:off x="5221845" y="3433854"/>
            <a:ext cx="2140218" cy="13682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939E4-D85F-429F-A9FC-35F0F07E8C8E}"/>
                  </a:ext>
                </a:extLst>
              </p:cNvPr>
              <p:cNvSpPr txBox="1"/>
              <p:nvPr/>
            </p:nvSpPr>
            <p:spPr>
              <a:xfrm>
                <a:off x="5638421" y="3664274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939E4-D85F-429F-A9FC-35F0F07E8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421" y="3664274"/>
                <a:ext cx="176309" cy="215444"/>
              </a:xfrm>
              <a:prstGeom prst="rect">
                <a:avLst/>
              </a:prstGeom>
              <a:blipFill>
                <a:blip r:embed="rId2"/>
                <a:stretch>
                  <a:fillRect l="-41379" r="-689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4E04DC-770F-4721-BF95-2352210E0B07}"/>
                  </a:ext>
                </a:extLst>
              </p:cNvPr>
              <p:cNvSpPr txBox="1"/>
              <p:nvPr/>
            </p:nvSpPr>
            <p:spPr>
              <a:xfrm>
                <a:off x="6010473" y="3556552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4E04DC-770F-4721-BF95-2352210E0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73" y="3556552"/>
                <a:ext cx="176309" cy="215444"/>
              </a:xfrm>
              <a:prstGeom prst="rect">
                <a:avLst/>
              </a:prstGeom>
              <a:blipFill>
                <a:blip r:embed="rId3"/>
                <a:stretch>
                  <a:fillRect l="-41379" r="-103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DD33B9-654E-41A3-B0A0-76D088485D4B}"/>
                  </a:ext>
                </a:extLst>
              </p:cNvPr>
              <p:cNvSpPr txBox="1"/>
              <p:nvPr/>
            </p:nvSpPr>
            <p:spPr>
              <a:xfrm>
                <a:off x="6382525" y="3664274"/>
                <a:ext cx="17630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DD33B9-654E-41A3-B0A0-76D08848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25" y="3664274"/>
                <a:ext cx="176309" cy="215444"/>
              </a:xfrm>
              <a:prstGeom prst="rect">
                <a:avLst/>
              </a:prstGeom>
              <a:blipFill>
                <a:blip r:embed="rId7"/>
                <a:stretch>
                  <a:fillRect l="-37931" r="-10345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500D5E-AA34-49C8-A3C9-DD14C04D57C5}"/>
                  </a:ext>
                </a:extLst>
              </p:cNvPr>
              <p:cNvSpPr txBox="1"/>
              <p:nvPr/>
            </p:nvSpPr>
            <p:spPr>
              <a:xfrm>
                <a:off x="5564617" y="4061782"/>
                <a:ext cx="6977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500D5E-AA34-49C8-A3C9-DD14C04D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617" y="4061782"/>
                <a:ext cx="697769" cy="215444"/>
              </a:xfrm>
              <a:prstGeom prst="rect">
                <a:avLst/>
              </a:prstGeom>
              <a:blipFill>
                <a:blip r:embed="rId8"/>
                <a:stretch>
                  <a:fillRect l="-9649" r="-114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10CB22-A69E-4DFA-A63E-BF5287018322}"/>
                  </a:ext>
                </a:extLst>
              </p:cNvPr>
              <p:cNvSpPr txBox="1"/>
              <p:nvPr/>
            </p:nvSpPr>
            <p:spPr>
              <a:xfrm>
                <a:off x="6010473" y="4304737"/>
                <a:ext cx="6977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10CB22-A69E-4DFA-A63E-BF5287018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73" y="4304737"/>
                <a:ext cx="697769" cy="215444"/>
              </a:xfrm>
              <a:prstGeom prst="rect">
                <a:avLst/>
              </a:prstGeom>
              <a:blipFill>
                <a:blip r:embed="rId9"/>
                <a:stretch>
                  <a:fillRect l="-9649" r="-1228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504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B1F59-A14B-424F-BD83-6C85CA622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8262" y="1915670"/>
            <a:ext cx="3332494" cy="999301"/>
          </a:xfrm>
        </p:spPr>
        <p:txBody>
          <a:bodyPr/>
          <a:lstStyle/>
          <a:p>
            <a:pPr marL="146050" indent="0">
              <a:buNone/>
            </a:pPr>
            <a:r>
              <a:rPr lang="en-US" sz="4800" dirty="0"/>
              <a:t>Thank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FEE359-F50C-4608-92A1-76FC15EF84A5}"/>
              </a:ext>
            </a:extLst>
          </p:cNvPr>
          <p:cNvSpPr/>
          <p:nvPr/>
        </p:nvSpPr>
        <p:spPr>
          <a:xfrm>
            <a:off x="3121090" y="2904474"/>
            <a:ext cx="2416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050" indent="0">
              <a:buNone/>
            </a:pPr>
            <a:r>
              <a:rPr lang="en-US" dirty="0"/>
              <a:t>Email: wang319@usc.edu</a:t>
            </a:r>
          </a:p>
        </p:txBody>
      </p:sp>
    </p:spTree>
    <p:extLst>
      <p:ext uri="{BB962C8B-B14F-4D97-AF65-F5344CB8AC3E}">
        <p14:creationId xmlns:p14="http://schemas.microsoft.com/office/powerpoint/2010/main" val="209377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6B63-ABD9-4CE2-A6E0-4E58D555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Process Regression</a:t>
            </a:r>
          </a:p>
        </p:txBody>
      </p:sp>
      <p:pic>
        <p:nvPicPr>
          <p:cNvPr id="9" name="Picture 8" descr="A picture containing kite, sky, map, hanger&#10;&#10;Description generated with high confidence">
            <a:extLst>
              <a:ext uri="{FF2B5EF4-FFF2-40B4-BE49-F238E27FC236}">
                <a16:creationId xmlns:a16="http://schemas.microsoft.com/office/drawing/2014/main" id="{08BC6538-7EF1-49BA-81BF-6D9FEA16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1" y="2095331"/>
            <a:ext cx="3824249" cy="1912125"/>
          </a:xfrm>
          <a:prstGeom prst="rect">
            <a:avLst/>
          </a:prstGeom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D4811C23-DD42-414D-BD1B-92B7C3E61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727" y="2095331"/>
            <a:ext cx="3824252" cy="191212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2634D38-3CDC-4D47-AE41-0B45E8214A83}"/>
              </a:ext>
            </a:extLst>
          </p:cNvPr>
          <p:cNvSpPr/>
          <p:nvPr/>
        </p:nvSpPr>
        <p:spPr>
          <a:xfrm>
            <a:off x="4358670" y="2948775"/>
            <a:ext cx="446729" cy="23034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1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A388BA86-A854-4643-8E23-1B4C1D3D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7867" y="2067134"/>
            <a:ext cx="690910" cy="643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E61E1-306D-4F95-B08D-28DB64D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 Bandit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5167-919D-48AF-8695-F91457815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613780"/>
            <a:ext cx="7030500" cy="761131"/>
          </a:xfrm>
        </p:spPr>
        <p:txBody>
          <a:bodyPr/>
          <a:lstStyle/>
          <a:p>
            <a:r>
              <a:rPr lang="en-US" dirty="0"/>
              <a:t>A special kind of online learning problem</a:t>
            </a:r>
          </a:p>
          <a:p>
            <a:r>
              <a:rPr lang="en-US" dirty="0"/>
              <a:t>Exploration </a:t>
            </a:r>
            <a:r>
              <a:rPr lang="en-US" dirty="0" err="1"/>
              <a:t>v.s</a:t>
            </a:r>
            <a:r>
              <a:rPr lang="en-US" dirty="0"/>
              <a:t>. Exploitation</a:t>
            </a:r>
          </a:p>
        </p:txBody>
      </p:sp>
      <p:pic>
        <p:nvPicPr>
          <p:cNvPr id="1026" name="Picture 2" descr="Mini Lucky Slot Machine Metal Anti-stress Toy Christmas Gift">
            <a:extLst>
              <a:ext uri="{FF2B5EF4-FFF2-40B4-BE49-F238E27FC236}">
                <a16:creationId xmlns:a16="http://schemas.microsoft.com/office/drawing/2014/main" id="{BBB5AC37-F53E-4347-9FE9-C32DCDC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83" y="3076366"/>
            <a:ext cx="1286820" cy="12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ini Lucky Slot Machine Metal Anti-stress Toy Christmas Gift">
            <a:extLst>
              <a:ext uri="{FF2B5EF4-FFF2-40B4-BE49-F238E27FC236}">
                <a16:creationId xmlns:a16="http://schemas.microsoft.com/office/drawing/2014/main" id="{70D22A10-12D3-46C9-9DA8-DB9829866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30" y="3076366"/>
            <a:ext cx="1286820" cy="12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ini Lucky Slot Machine Metal Anti-stress Toy Christmas Gift">
            <a:extLst>
              <a:ext uri="{FF2B5EF4-FFF2-40B4-BE49-F238E27FC236}">
                <a16:creationId xmlns:a16="http://schemas.microsoft.com/office/drawing/2014/main" id="{28CCE1BB-CAEC-47FF-9B4A-3531F01B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77" y="3076366"/>
            <a:ext cx="1286820" cy="12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80DD48-453D-439F-A539-B61299E5F1E6}"/>
              </a:ext>
            </a:extLst>
          </p:cNvPr>
          <p:cNvSpPr txBox="1"/>
          <p:nvPr/>
        </p:nvSpPr>
        <p:spPr>
          <a:xfrm>
            <a:off x="2575676" y="4363186"/>
            <a:ext cx="57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54869-EB71-4ABD-B29D-29D69567F9C6}"/>
              </a:ext>
            </a:extLst>
          </p:cNvPr>
          <p:cNvSpPr txBox="1"/>
          <p:nvPr/>
        </p:nvSpPr>
        <p:spPr>
          <a:xfrm>
            <a:off x="3958638" y="4363185"/>
            <a:ext cx="57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875FD-816B-49A5-882C-8CC26549167F}"/>
              </a:ext>
            </a:extLst>
          </p:cNvPr>
          <p:cNvSpPr txBox="1"/>
          <p:nvPr/>
        </p:nvSpPr>
        <p:spPr>
          <a:xfrm>
            <a:off x="5341600" y="4363184"/>
            <a:ext cx="57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9F51B37-D4A3-4A11-8121-914302257245}"/>
              </a:ext>
            </a:extLst>
          </p:cNvPr>
          <p:cNvSpPr/>
          <p:nvPr/>
        </p:nvSpPr>
        <p:spPr>
          <a:xfrm rot="2238348">
            <a:off x="2035968" y="2877933"/>
            <a:ext cx="450056" cy="26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158E10B-67D8-4DBD-A2C4-7F70B3843D9D}"/>
              </a:ext>
            </a:extLst>
          </p:cNvPr>
          <p:cNvSpPr/>
          <p:nvPr/>
        </p:nvSpPr>
        <p:spPr>
          <a:xfrm rot="3890132">
            <a:off x="2456563" y="2756750"/>
            <a:ext cx="392906" cy="254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643953-C562-431C-9E8E-D1E011BBF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30429" y="2591311"/>
            <a:ext cx="338640" cy="3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8" grpId="0" animBg="1"/>
      <p:bldP spid="8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097E-F96D-4BC8-BA83-E12D1103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 Bandit problem</a:t>
            </a:r>
          </a:p>
        </p:txBody>
      </p:sp>
      <p:pic>
        <p:nvPicPr>
          <p:cNvPr id="5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C4EC135A-6B8C-4652-8869-85A98624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62" y="1369275"/>
            <a:ext cx="6710475" cy="33552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9887-C080-41CB-9356-90E90310522E}"/>
              </a:ext>
            </a:extLst>
          </p:cNvPr>
          <p:cNvSpPr/>
          <p:nvPr/>
        </p:nvSpPr>
        <p:spPr>
          <a:xfrm rot="2673521">
            <a:off x="2719482" y="2991671"/>
            <a:ext cx="254542" cy="97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ini Lucky Slot Machine Metal Anti-stress Toy Christmas Gift">
            <a:extLst>
              <a:ext uri="{FF2B5EF4-FFF2-40B4-BE49-F238E27FC236}">
                <a16:creationId xmlns:a16="http://schemas.microsoft.com/office/drawing/2014/main" id="{05BD386E-E738-4776-8EE8-CBF3569D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71" y="2142391"/>
            <a:ext cx="763079" cy="7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ni Lucky Slot Machine Metal Anti-stress Toy Christmas Gift">
            <a:extLst>
              <a:ext uri="{FF2B5EF4-FFF2-40B4-BE49-F238E27FC236}">
                <a16:creationId xmlns:a16="http://schemas.microsoft.com/office/drawing/2014/main" id="{8980C542-57F6-4034-BCC0-BF8D1CAE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67" y="1760852"/>
            <a:ext cx="763079" cy="76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FD3F54C-87A3-4174-8109-201AAC3328EC}"/>
              </a:ext>
            </a:extLst>
          </p:cNvPr>
          <p:cNvSpPr/>
          <p:nvPr/>
        </p:nvSpPr>
        <p:spPr>
          <a:xfrm rot="7149283">
            <a:off x="5027612" y="2585535"/>
            <a:ext cx="254542" cy="97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BB0D-279A-4946-B21B-EAEA542D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Blackbox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5EF86-EE5C-4F9A-A2F7-18E9358E50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03799" y="1779939"/>
                <a:ext cx="7275845" cy="2751711"/>
              </a:xfrm>
            </p:spPr>
            <p:txBody>
              <a:bodyPr/>
              <a:lstStyle/>
              <a:p>
                <a:r>
                  <a:rPr lang="en-US" dirty="0"/>
                  <a:t>Which point is the most informative and beneficial?</a:t>
                </a:r>
              </a:p>
              <a:p>
                <a:r>
                  <a:rPr lang="en-US" dirty="0"/>
                  <a:t>UCB like algorithm: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posterior mean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uncertainty at point x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15EF86-EE5C-4F9A-A2F7-18E9358E5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03799" y="1779939"/>
                <a:ext cx="7275845" cy="27517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1EC984B5-FA47-414F-AF2B-9BE438FC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06" y="3029577"/>
            <a:ext cx="3633770" cy="181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521117-2652-44FA-A4B9-849E39DB8933}"/>
              </a:ext>
            </a:extLst>
          </p:cNvPr>
          <p:cNvSpPr txBox="1"/>
          <p:nvPr/>
        </p:nvSpPr>
        <p:spPr>
          <a:xfrm>
            <a:off x="2325711" y="2904047"/>
            <a:ext cx="147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Exploration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232499-679D-4D0C-BB32-FE04145A2D92}"/>
              </a:ext>
            </a:extLst>
          </p:cNvPr>
          <p:cNvCxnSpPr>
            <a:cxnSpLocks/>
          </p:cNvCxnSpPr>
          <p:nvPr/>
        </p:nvCxnSpPr>
        <p:spPr>
          <a:xfrm>
            <a:off x="3378394" y="3155794"/>
            <a:ext cx="279206" cy="23034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21A7F0-2572-451F-9CDD-9AAD29BCB106}"/>
              </a:ext>
            </a:extLst>
          </p:cNvPr>
          <p:cNvSpPr txBox="1"/>
          <p:nvPr/>
        </p:nvSpPr>
        <p:spPr>
          <a:xfrm>
            <a:off x="5605901" y="2805154"/>
            <a:ext cx="147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Exploitation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7FC5BC-68E2-4EB0-BE27-453A04F9FF3C}"/>
              </a:ext>
            </a:extLst>
          </p:cNvPr>
          <p:cNvCxnSpPr>
            <a:cxnSpLocks/>
          </p:cNvCxnSpPr>
          <p:nvPr/>
        </p:nvCxnSpPr>
        <p:spPr>
          <a:xfrm>
            <a:off x="6201584" y="3155794"/>
            <a:ext cx="0" cy="44386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30FA6-9173-4CE7-BA73-F4F140E63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GP-UCB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3E885-BEEC-47E0-8125-ED38A0A2A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4164796"/>
            <a:ext cx="7030500" cy="691032"/>
          </a:xfrm>
        </p:spPr>
        <p:txBody>
          <a:bodyPr/>
          <a:lstStyle/>
          <a:p>
            <a:r>
              <a:rPr lang="en-US" sz="1400" dirty="0"/>
              <a:t>Niranjan Srinivas, Andreas Krause, Sham M. </a:t>
            </a:r>
            <a:r>
              <a:rPr lang="en-US" sz="1400" dirty="0" err="1"/>
              <a:t>Kakade</a:t>
            </a:r>
            <a:r>
              <a:rPr lang="en-US" sz="1400" dirty="0"/>
              <a:t>, Matthias Seeger. “Gaussian Process Optimization in the Bandit Setting: No Regret and Experimental Design”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3E614A-F773-4D1A-A44B-68AA3791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31" y="1696462"/>
            <a:ext cx="5672138" cy="235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6B9E-2FE8-42C5-8D9A-4BCBF2A6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GP-UCB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E7988118-7259-4DCB-A177-58E24C3C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7" y="2199731"/>
            <a:ext cx="3657600" cy="1828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BF450A-DDC1-4A5A-A2A3-E57A53B7B8BC}"/>
              </a:ext>
            </a:extLst>
          </p:cNvPr>
          <p:cNvCxnSpPr/>
          <p:nvPr/>
        </p:nvCxnSpPr>
        <p:spPr>
          <a:xfrm>
            <a:off x="1204547" y="2110154"/>
            <a:ext cx="0" cy="46159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7F1036-5845-407C-9811-4B492C3F8CB7}"/>
              </a:ext>
            </a:extLst>
          </p:cNvPr>
          <p:cNvSpPr/>
          <p:nvPr/>
        </p:nvSpPr>
        <p:spPr>
          <a:xfrm>
            <a:off x="4077548" y="2901461"/>
            <a:ext cx="564791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AAEB3CDB-9BDB-4ABE-BCEE-3C7D9A694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30" y="2199731"/>
            <a:ext cx="36576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AFADAC-9C58-43D8-B68A-93D565379C0E}"/>
                  </a:ext>
                </a:extLst>
              </p:cNvPr>
              <p:cNvSpPr txBox="1"/>
              <p:nvPr/>
            </p:nvSpPr>
            <p:spPr>
              <a:xfrm>
                <a:off x="182957" y="1756916"/>
                <a:ext cx="3317481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ra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AFADAC-9C58-43D8-B68A-93D56537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7" y="1756916"/>
                <a:ext cx="3317481" cy="353238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ABC14F-9BBF-4DC5-B0F3-4E54E744F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4164796"/>
            <a:ext cx="7030500" cy="691032"/>
          </a:xfrm>
        </p:spPr>
        <p:txBody>
          <a:bodyPr/>
          <a:lstStyle/>
          <a:p>
            <a:r>
              <a:rPr lang="en-US" sz="1400" dirty="0"/>
              <a:t>Niranjan Srinivas, Andreas Krause, Sham M. </a:t>
            </a:r>
            <a:r>
              <a:rPr lang="en-US" sz="1400" dirty="0" err="1"/>
              <a:t>Kakade</a:t>
            </a:r>
            <a:r>
              <a:rPr lang="en-US" sz="1400" dirty="0"/>
              <a:t>, Matthias Seeger. Gaussian Process Optimization in the Bandit Setting: No Regret and Experimental Design. ICML 2010</a:t>
            </a:r>
          </a:p>
        </p:txBody>
      </p:sp>
    </p:spTree>
    <p:extLst>
      <p:ext uri="{BB962C8B-B14F-4D97-AF65-F5344CB8AC3E}">
        <p14:creationId xmlns:p14="http://schemas.microsoft.com/office/powerpoint/2010/main" val="22668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1457</TotalTime>
  <Words>1135</Words>
  <Application>Microsoft Office PowerPoint</Application>
  <PresentationFormat>On-screen Show (16:9)</PresentationFormat>
  <Paragraphs>176</Paragraphs>
  <Slides>34</Slides>
  <Notes>4</Notes>
  <HiddenSlides>5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Montserrat Medium</vt:lpstr>
      <vt:lpstr>Nunito</vt:lpstr>
      <vt:lpstr>Montserrat</vt:lpstr>
      <vt:lpstr>Arial</vt:lpstr>
      <vt:lpstr>Cambria Math</vt:lpstr>
      <vt:lpstr>Maven Pro</vt:lpstr>
      <vt:lpstr>Times New Roman</vt:lpstr>
      <vt:lpstr>Momentum</vt:lpstr>
      <vt:lpstr>Acrobat Document</vt:lpstr>
      <vt:lpstr>Improving GP-UCB Algorithm by Harnessing Decomposed Feedback </vt:lpstr>
      <vt:lpstr>Blackbox Optimization</vt:lpstr>
      <vt:lpstr>Gaussian Process Regression</vt:lpstr>
      <vt:lpstr>Gaussian Process Regression</vt:lpstr>
      <vt:lpstr>Multi-arm Bandit problem</vt:lpstr>
      <vt:lpstr>Multi-arm Bandit problem</vt:lpstr>
      <vt:lpstr>Blackbox Optimization</vt:lpstr>
      <vt:lpstr>GP-UCB</vt:lpstr>
      <vt:lpstr>GP-UCB</vt:lpstr>
      <vt:lpstr>No-regret Property</vt:lpstr>
      <vt:lpstr>Blackbox Optimization</vt:lpstr>
      <vt:lpstr>Blackbox Optimization</vt:lpstr>
      <vt:lpstr>Motivation: Flu Prevention</vt:lpstr>
      <vt:lpstr>Decomposition</vt:lpstr>
      <vt:lpstr>Decomposed GP Regression</vt:lpstr>
      <vt:lpstr>Decomposed GP Regression</vt:lpstr>
      <vt:lpstr>Decomposed GP Regression</vt:lpstr>
      <vt:lpstr>Decomposed GP Regression</vt:lpstr>
      <vt:lpstr>Reduced Variance</vt:lpstr>
      <vt:lpstr>How about the GP-UCB algorithm?</vt:lpstr>
      <vt:lpstr>Decomposed GP-UCB (D-GPUCB)</vt:lpstr>
      <vt:lpstr>Decomposed GP-UCB (D-GPUCB)</vt:lpstr>
      <vt:lpstr>No-regret Property of D-GPUCB</vt:lpstr>
      <vt:lpstr>Comparison: Qualitatively</vt:lpstr>
      <vt:lpstr>Comparison: Quantitively</vt:lpstr>
      <vt:lpstr>Comparison: Quantitively</vt:lpstr>
      <vt:lpstr>Comparison: Quantitively</vt:lpstr>
      <vt:lpstr>Experimental Results of D-GPUCB</vt:lpstr>
      <vt:lpstr>Experimental Results of Decomposed GP Regression</vt:lpstr>
      <vt:lpstr>Conclusion</vt:lpstr>
      <vt:lpstr>Computational Challenges</vt:lpstr>
      <vt:lpstr>Future Work</vt:lpstr>
      <vt:lpstr>Crazy Idea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Incorporate the Side Information: Decomposed GP-UCB Algorithm</dc:title>
  <cp:lastModifiedBy>kai wang</cp:lastModifiedBy>
  <cp:revision>92</cp:revision>
  <dcterms:modified xsi:type="dcterms:W3CDTF">2018-09-14T15:18:21Z</dcterms:modified>
</cp:coreProperties>
</file>